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71" r:id="rId14"/>
    <p:sldId id="272" r:id="rId15"/>
    <p:sldId id="273" r:id="rId16"/>
  </p:sldIdLst>
  <p:sldSz cx="9144000" cy="5143500" type="screen16x9"/>
  <p:notesSz cx="9144000" cy="51435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75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2700" y="0"/>
            <a:ext cx="9173370" cy="5142161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035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973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953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7150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588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380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5105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5046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3206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37809" y="820039"/>
            <a:ext cx="904240" cy="8502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rgbClr val="1F1F6E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1F1F6E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7110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34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325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98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035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324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88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2852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77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1802" y="0"/>
            <a:ext cx="9172472" cy="5142161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1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04800" y="590550"/>
            <a:ext cx="8020048" cy="1261436"/>
          </a:xfrm>
          <a:prstGeom prst="rect">
            <a:avLst/>
          </a:prstGeom>
        </p:spPr>
        <p:txBody>
          <a:bodyPr vert="horz" wrap="square" lIns="0" tIns="387985" rIns="0" bIns="0" rtlCol="0">
            <a:spAutoFit/>
          </a:bodyPr>
          <a:lstStyle/>
          <a:p>
            <a:pPr marL="381635" marR="5080">
              <a:lnSpc>
                <a:spcPct val="101099"/>
              </a:lnSpc>
              <a:spcBef>
                <a:spcPts val="35"/>
              </a:spcBef>
            </a:pPr>
            <a:r>
              <a:rPr sz="5700" spc="229" dirty="0"/>
              <a:t>Website</a:t>
            </a:r>
            <a:r>
              <a:rPr sz="5700" spc="-50" dirty="0"/>
              <a:t> </a:t>
            </a:r>
            <a:r>
              <a:rPr sz="5700" spc="165" dirty="0"/>
              <a:t>Traffic </a:t>
            </a:r>
            <a:r>
              <a:rPr sz="5700" spc="254" dirty="0"/>
              <a:t>Analysis</a:t>
            </a:r>
            <a:endParaRPr sz="5700" dirty="0"/>
          </a:p>
        </p:txBody>
      </p:sp>
      <p:sp>
        <p:nvSpPr>
          <p:cNvPr id="7" name="object 7"/>
          <p:cNvSpPr txBox="1"/>
          <p:nvPr/>
        </p:nvSpPr>
        <p:spPr>
          <a:xfrm>
            <a:off x="1295400" y="2290120"/>
            <a:ext cx="3581400" cy="142904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25"/>
              </a:spcBef>
            </a:pPr>
            <a:r>
              <a:rPr sz="1550" b="1" spc="110" dirty="0">
                <a:solidFill>
                  <a:srgbClr val="1F1F6E"/>
                </a:solidFill>
                <a:latin typeface="Trebuchet MS"/>
                <a:cs typeface="Trebuchet MS"/>
              </a:rPr>
              <a:t>Task</a:t>
            </a:r>
            <a:r>
              <a:rPr sz="1550" b="1" spc="14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550" b="1" spc="55" dirty="0">
                <a:solidFill>
                  <a:srgbClr val="1F1F6E"/>
                </a:solidFill>
                <a:latin typeface="Trebuchet MS"/>
                <a:cs typeface="Trebuchet MS"/>
              </a:rPr>
              <a:t>2</a:t>
            </a:r>
            <a:endParaRPr sz="1550" b="1" dirty="0">
              <a:latin typeface="Trebuchet MS"/>
              <a:cs typeface="Trebuchet MS"/>
            </a:endParaRPr>
          </a:p>
          <a:p>
            <a:pPr marL="12700" marR="5080">
              <a:lnSpc>
                <a:spcPct val="150000"/>
              </a:lnSpc>
              <a:spcBef>
                <a:spcPts val="80"/>
              </a:spcBef>
            </a:pPr>
            <a:r>
              <a:rPr sz="1550" b="1" dirty="0">
                <a:solidFill>
                  <a:srgbClr val="1F1F6E"/>
                </a:solidFill>
                <a:latin typeface="Trebuchet MS"/>
                <a:cs typeface="Trebuchet MS"/>
              </a:rPr>
              <a:t>Objective:</a:t>
            </a:r>
            <a:r>
              <a:rPr sz="1550" b="1" spc="19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550" b="1" spc="100" dirty="0">
                <a:solidFill>
                  <a:srgbClr val="1F1F6E"/>
                </a:solidFill>
                <a:latin typeface="Trebuchet MS"/>
                <a:cs typeface="Trebuchet MS"/>
              </a:rPr>
              <a:t>Website</a:t>
            </a:r>
            <a:r>
              <a:rPr sz="1550" b="1" spc="300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550" b="1" spc="50" dirty="0">
                <a:solidFill>
                  <a:srgbClr val="1F1F6E"/>
                </a:solidFill>
                <a:latin typeface="Trebuchet MS"/>
                <a:cs typeface="Trebuchet MS"/>
              </a:rPr>
              <a:t>Traffic</a:t>
            </a:r>
            <a:r>
              <a:rPr sz="1550" b="1" spc="23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550" b="1" spc="95" dirty="0">
                <a:solidFill>
                  <a:srgbClr val="1F1F6E"/>
                </a:solidFill>
                <a:latin typeface="Trebuchet MS"/>
                <a:cs typeface="Trebuchet MS"/>
              </a:rPr>
              <a:t>Analysis Company:</a:t>
            </a:r>
            <a:r>
              <a:rPr sz="1550" b="1" spc="13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550" b="1" spc="70" dirty="0">
                <a:solidFill>
                  <a:srgbClr val="1F1F6E"/>
                </a:solidFill>
                <a:latin typeface="Trebuchet MS"/>
                <a:cs typeface="Trebuchet MS"/>
              </a:rPr>
              <a:t>Alfido</a:t>
            </a:r>
            <a:r>
              <a:rPr sz="1550" b="1" spc="10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550" b="1" spc="70" dirty="0">
                <a:solidFill>
                  <a:srgbClr val="1F1F6E"/>
                </a:solidFill>
                <a:latin typeface="Trebuchet MS"/>
                <a:cs typeface="Trebuchet MS"/>
              </a:rPr>
              <a:t>Tech</a:t>
            </a:r>
            <a:endParaRPr sz="1550" b="1" dirty="0">
              <a:latin typeface="Trebuchet MS"/>
              <a:cs typeface="Trebuchet MS"/>
            </a:endParaRPr>
          </a:p>
          <a:p>
            <a:pPr marL="12700">
              <a:lnSpc>
                <a:spcPct val="150000"/>
              </a:lnSpc>
              <a:spcBef>
                <a:spcPts val="95"/>
              </a:spcBef>
            </a:pPr>
            <a:r>
              <a:rPr sz="1550" b="1" spc="90" dirty="0">
                <a:solidFill>
                  <a:srgbClr val="1F1F6E"/>
                </a:solidFill>
                <a:latin typeface="Trebuchet MS"/>
                <a:cs typeface="Trebuchet MS"/>
              </a:rPr>
              <a:t>Tech</a:t>
            </a:r>
            <a:r>
              <a:rPr sz="1550" b="1" spc="140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550" b="1" spc="90" dirty="0">
                <a:solidFill>
                  <a:srgbClr val="1F1F6E"/>
                </a:solidFill>
                <a:latin typeface="Trebuchet MS"/>
                <a:cs typeface="Trebuchet MS"/>
              </a:rPr>
              <a:t>Stack:</a:t>
            </a:r>
            <a:r>
              <a:rPr sz="1550" b="1" spc="5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lang="en-US" sz="1550" b="1" spc="245" dirty="0">
                <a:solidFill>
                  <a:srgbClr val="1F1F6E"/>
                </a:solidFill>
                <a:latin typeface="Trebuchet MS"/>
                <a:cs typeface="Trebuchet MS"/>
              </a:rPr>
              <a:t>PowerPoint</a:t>
            </a:r>
            <a:endParaRPr sz="1550" b="1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71552" y="963298"/>
            <a:ext cx="7200897" cy="52450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89560">
              <a:lnSpc>
                <a:spcPct val="100000"/>
              </a:lnSpc>
              <a:spcBef>
                <a:spcPts val="130"/>
              </a:spcBef>
            </a:pPr>
            <a:r>
              <a:rPr spc="130" dirty="0"/>
              <a:t>Visual</a:t>
            </a:r>
            <a:r>
              <a:rPr spc="-110" dirty="0"/>
              <a:t> </a:t>
            </a:r>
            <a:r>
              <a:rPr dirty="0"/>
              <a:t>2:</a:t>
            </a:r>
            <a:r>
              <a:rPr spc="-75" dirty="0"/>
              <a:t> </a:t>
            </a:r>
            <a:r>
              <a:rPr lang="en-US" spc="114" dirty="0"/>
              <a:t>Books, Electronics(Male)</a:t>
            </a:r>
            <a:endParaRPr spc="155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2D7F8A-B9CC-4325-9996-5037F22F6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137663"/>
            <a:ext cx="3708400" cy="21240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AF9E63-7116-4AEA-8C1F-D126AE61F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0" y="2137662"/>
            <a:ext cx="3759200" cy="21145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71552" y="963298"/>
            <a:ext cx="7200897" cy="52450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692785">
              <a:lnSpc>
                <a:spcPct val="100000"/>
              </a:lnSpc>
              <a:spcBef>
                <a:spcPts val="130"/>
              </a:spcBef>
            </a:pPr>
            <a:r>
              <a:rPr spc="125" dirty="0"/>
              <a:t>Visual</a:t>
            </a:r>
            <a:r>
              <a:rPr spc="-95" dirty="0"/>
              <a:t> </a:t>
            </a:r>
            <a:r>
              <a:rPr dirty="0"/>
              <a:t>3:</a:t>
            </a:r>
            <a:r>
              <a:rPr spc="-90" dirty="0"/>
              <a:t> </a:t>
            </a:r>
            <a:r>
              <a:rPr lang="en-US" spc="114" dirty="0"/>
              <a:t>Payment Methods</a:t>
            </a:r>
            <a:endParaRPr spc="155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DFD5D-6E3A-4EF1-A141-20135AA25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105118"/>
            <a:ext cx="3642517" cy="20750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8E8AAC-C73C-4BDB-8752-25F627AE8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599" y="2105118"/>
            <a:ext cx="3651726" cy="207508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37151" y="2203450"/>
            <a:ext cx="3299460" cy="8693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5080" indent="189230">
              <a:lnSpc>
                <a:spcPct val="100000"/>
              </a:lnSpc>
              <a:spcBef>
                <a:spcPts val="130"/>
              </a:spcBef>
            </a:pPr>
            <a:r>
              <a:rPr sz="2750" b="1" spc="135" dirty="0">
                <a:solidFill>
                  <a:srgbClr val="1F1F6E"/>
                </a:solidFill>
                <a:latin typeface="Trebuchet MS"/>
                <a:cs typeface="Trebuchet MS"/>
              </a:rPr>
              <a:t>Key</a:t>
            </a:r>
            <a:r>
              <a:rPr sz="2750" b="1" spc="-6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2750" b="1" spc="145" dirty="0">
                <a:solidFill>
                  <a:srgbClr val="1F1F6E"/>
                </a:solidFill>
                <a:latin typeface="Trebuchet MS"/>
                <a:cs typeface="Trebuchet MS"/>
              </a:rPr>
              <a:t>Insights</a:t>
            </a:r>
            <a:r>
              <a:rPr sz="2750" b="1" spc="20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2750" b="1" spc="110" dirty="0">
                <a:solidFill>
                  <a:srgbClr val="1F1F6E"/>
                </a:solidFill>
                <a:latin typeface="Trebuchet MS"/>
                <a:cs typeface="Trebuchet MS"/>
              </a:rPr>
              <a:t>and </a:t>
            </a:r>
            <a:r>
              <a:rPr sz="2750" b="1" spc="130" dirty="0">
                <a:solidFill>
                  <a:srgbClr val="1F1F6E"/>
                </a:solidFill>
                <a:latin typeface="Trebuchet MS"/>
                <a:cs typeface="Trebuchet MS"/>
              </a:rPr>
              <a:t>Recommendations</a:t>
            </a:r>
            <a:endParaRPr sz="275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400" spc="254" dirty="0">
                <a:solidFill>
                  <a:srgbClr val="7477FA"/>
                </a:solidFill>
              </a:rPr>
              <a:t>04</a:t>
            </a:r>
            <a:endParaRPr sz="5400"/>
          </a:p>
        </p:txBody>
      </p:sp>
      <p:grpSp>
        <p:nvGrpSpPr>
          <p:cNvPr id="4" name="object 4"/>
          <p:cNvGrpSpPr/>
          <p:nvPr/>
        </p:nvGrpSpPr>
        <p:grpSpPr>
          <a:xfrm>
            <a:off x="1066800" y="1047750"/>
            <a:ext cx="6838950" cy="3048000"/>
            <a:chOff x="1066800" y="1047750"/>
            <a:chExt cx="6838950" cy="304800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6800" y="1047750"/>
              <a:ext cx="2905125" cy="30480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0" y="1819275"/>
              <a:ext cx="3238500" cy="10477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591939" y="906399"/>
            <a:ext cx="397827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100" dirty="0"/>
              <a:t>Key</a:t>
            </a:r>
            <a:r>
              <a:rPr spc="-70" dirty="0"/>
              <a:t> </a:t>
            </a:r>
            <a:r>
              <a:rPr spc="145" dirty="0"/>
              <a:t>Insights</a:t>
            </a:r>
            <a:r>
              <a:rPr spc="-40" dirty="0"/>
              <a:t> </a:t>
            </a:r>
            <a:r>
              <a:rPr spc="75" dirty="0"/>
              <a:t>Gained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714375" y="1809750"/>
            <a:ext cx="4065588" cy="2901115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12700" marR="5080" algn="just">
              <a:lnSpc>
                <a:spcPct val="150000"/>
              </a:lnSpc>
              <a:spcBef>
                <a:spcPts val="285"/>
              </a:spcBef>
            </a:pP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38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analysis</a:t>
            </a:r>
            <a:r>
              <a:rPr sz="1400" spc="38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shows</a:t>
            </a:r>
            <a:r>
              <a:rPr sz="1400" spc="37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India,</a:t>
            </a:r>
            <a:r>
              <a:rPr sz="1400" spc="42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Saudi</a:t>
            </a:r>
            <a:r>
              <a:rPr sz="1400" spc="37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Arabia,</a:t>
            </a:r>
            <a:r>
              <a:rPr sz="1400" spc="39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and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1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US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drive</a:t>
            </a:r>
            <a:r>
              <a:rPr sz="1400" spc="1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1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most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clicks,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with</a:t>
            </a:r>
            <a:r>
              <a:rPr sz="1400" spc="8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Jeddah</a:t>
            </a:r>
            <a:r>
              <a:rPr sz="1400" spc="9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and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Riyadh</a:t>
            </a:r>
            <a:r>
              <a:rPr sz="1400" spc="320" dirty="0">
                <a:solidFill>
                  <a:srgbClr val="1F1F6E"/>
                </a:solidFill>
                <a:latin typeface="Tahoma"/>
                <a:cs typeface="Tahoma"/>
              </a:rPr>
              <a:t> 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leading</a:t>
            </a:r>
            <a:r>
              <a:rPr sz="1400" spc="310" dirty="0">
                <a:solidFill>
                  <a:srgbClr val="1F1F6E"/>
                </a:solidFill>
                <a:latin typeface="Tahoma"/>
                <a:cs typeface="Tahoma"/>
              </a:rPr>
              <a:t>  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among</a:t>
            </a:r>
            <a:r>
              <a:rPr sz="1400" spc="295" dirty="0">
                <a:solidFill>
                  <a:srgbClr val="1F1F6E"/>
                </a:solidFill>
                <a:latin typeface="Tahoma"/>
                <a:cs typeface="Tahoma"/>
              </a:rPr>
              <a:t> 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cities.</a:t>
            </a:r>
            <a:r>
              <a:rPr sz="1400" spc="315" dirty="0">
                <a:solidFill>
                  <a:srgbClr val="1F1F6E"/>
                </a:solidFill>
                <a:latin typeface="Tahoma"/>
                <a:cs typeface="Tahoma"/>
              </a:rPr>
              <a:t>  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Tesher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dominates</a:t>
            </a:r>
            <a:r>
              <a:rPr sz="1400" spc="490" dirty="0">
                <a:solidFill>
                  <a:srgbClr val="1F1F6E"/>
                </a:solidFill>
                <a:latin typeface="Tahoma"/>
                <a:cs typeface="Tahoma"/>
              </a:rPr>
              <a:t> 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global</a:t>
            </a:r>
            <a:r>
              <a:rPr sz="1400" spc="495" dirty="0">
                <a:solidFill>
                  <a:srgbClr val="1F1F6E"/>
                </a:solidFill>
                <a:latin typeface="Tahoma"/>
                <a:cs typeface="Tahoma"/>
              </a:rPr>
              <a:t>  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and</a:t>
            </a:r>
            <a:r>
              <a:rPr sz="1400" spc="490" dirty="0">
                <a:solidFill>
                  <a:srgbClr val="1F1F6E"/>
                </a:solidFill>
                <a:latin typeface="Tahoma"/>
                <a:cs typeface="Tahoma"/>
              </a:rPr>
              <a:t>   </a:t>
            </a:r>
            <a:r>
              <a:rPr sz="1400" spc="40" dirty="0">
                <a:solidFill>
                  <a:srgbClr val="1F1F6E"/>
                </a:solidFill>
                <a:latin typeface="Tahoma"/>
                <a:cs typeface="Tahoma"/>
              </a:rPr>
              <a:t>subcontinent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engagement,</a:t>
            </a:r>
            <a:r>
              <a:rPr sz="1400" spc="26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far</a:t>
            </a:r>
            <a:r>
              <a:rPr sz="1400" spc="24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ahead</a:t>
            </a:r>
            <a:r>
              <a:rPr sz="1400" spc="24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of</a:t>
            </a:r>
            <a:r>
              <a:rPr sz="1400" spc="26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65" dirty="0">
                <a:solidFill>
                  <a:srgbClr val="1F1F6E"/>
                </a:solidFill>
                <a:latin typeface="Tahoma"/>
                <a:cs typeface="Tahoma"/>
              </a:rPr>
              <a:t>other</a:t>
            </a:r>
            <a:r>
              <a:rPr sz="1400" spc="25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artists.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Website</a:t>
            </a:r>
            <a:r>
              <a:rPr sz="1400" spc="28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traffic</a:t>
            </a:r>
            <a:r>
              <a:rPr sz="1400" spc="22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stayed</a:t>
            </a:r>
            <a:r>
              <a:rPr sz="1400" spc="2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stable</a:t>
            </a:r>
            <a:r>
              <a:rPr sz="1400" spc="26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with</a:t>
            </a:r>
            <a:r>
              <a:rPr sz="1400" spc="24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a</a:t>
            </a:r>
            <a:r>
              <a:rPr sz="1400" spc="25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slight</a:t>
            </a:r>
            <a:r>
              <a:rPr sz="1400" spc="26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35" dirty="0">
                <a:solidFill>
                  <a:srgbClr val="1F1F6E"/>
                </a:solidFill>
                <a:latin typeface="Tahoma"/>
                <a:cs typeface="Tahoma"/>
              </a:rPr>
              <a:t>dip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mid-period,</a:t>
            </a:r>
            <a:r>
              <a:rPr sz="1400" spc="44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and</a:t>
            </a:r>
            <a:r>
              <a:rPr sz="1400" spc="4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pageviews</a:t>
            </a:r>
            <a:r>
              <a:rPr sz="1400" spc="40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form</a:t>
            </a:r>
            <a:r>
              <a:rPr sz="1400" spc="434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43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largest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share</a:t>
            </a:r>
            <a:r>
              <a:rPr sz="1400" spc="31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of</a:t>
            </a:r>
            <a:r>
              <a:rPr sz="1400" spc="35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engagement,</a:t>
            </a:r>
            <a:r>
              <a:rPr sz="1400" spc="32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followed</a:t>
            </a:r>
            <a:r>
              <a:rPr sz="1400" spc="33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by</a:t>
            </a:r>
            <a:r>
              <a:rPr sz="1400" spc="32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clicks</a:t>
            </a:r>
            <a:r>
              <a:rPr sz="1400" spc="3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and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previews.</a:t>
            </a:r>
            <a:endParaRPr sz="1400" dirty="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81575" y="1581150"/>
            <a:ext cx="3448050" cy="27717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24902" y="785113"/>
            <a:ext cx="6912609" cy="4495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750" spc="140" dirty="0"/>
              <a:t>Recommendations</a:t>
            </a:r>
            <a:r>
              <a:rPr sz="2750" spc="-30" dirty="0"/>
              <a:t> </a:t>
            </a:r>
            <a:r>
              <a:rPr sz="2750" spc="85" dirty="0"/>
              <a:t>for</a:t>
            </a:r>
            <a:r>
              <a:rPr sz="2750" spc="25" dirty="0"/>
              <a:t> </a:t>
            </a:r>
            <a:r>
              <a:rPr sz="2750" spc="105" dirty="0"/>
              <a:t>Decision</a:t>
            </a:r>
            <a:r>
              <a:rPr sz="2750" spc="30" dirty="0"/>
              <a:t> </a:t>
            </a:r>
            <a:r>
              <a:rPr sz="2750" spc="200" dirty="0"/>
              <a:t>Makers</a:t>
            </a:r>
            <a:endParaRPr sz="2750" dirty="0"/>
          </a:p>
        </p:txBody>
      </p:sp>
      <p:sp>
        <p:nvSpPr>
          <p:cNvPr id="7" name="object 7"/>
          <p:cNvSpPr txBox="1">
            <a:spLocks noGrp="1"/>
          </p:cNvSpPr>
          <p:nvPr>
            <p:ph idx="1"/>
          </p:nvPr>
        </p:nvSpPr>
        <p:spPr>
          <a:xfrm>
            <a:off x="971551" y="1917699"/>
            <a:ext cx="7200897" cy="2806538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0" marR="5080" indent="0" algn="just">
              <a:spcBef>
                <a:spcPts val="285"/>
              </a:spcBef>
              <a:buNone/>
            </a:pPr>
            <a:r>
              <a:rPr spc="50" dirty="0"/>
              <a:t>Decision</a:t>
            </a:r>
            <a:r>
              <a:rPr spc="65" dirty="0"/>
              <a:t> </a:t>
            </a:r>
            <a:r>
              <a:rPr spc="10" dirty="0"/>
              <a:t>makers</a:t>
            </a:r>
            <a:r>
              <a:rPr spc="135" dirty="0"/>
              <a:t> </a:t>
            </a:r>
            <a:r>
              <a:rPr spc="65" dirty="0"/>
              <a:t>should</a:t>
            </a:r>
            <a:r>
              <a:rPr spc="100" dirty="0"/>
              <a:t> </a:t>
            </a:r>
            <a:r>
              <a:rPr spc="10" dirty="0"/>
              <a:t>focus</a:t>
            </a:r>
            <a:r>
              <a:rPr spc="100" dirty="0"/>
              <a:t> </a:t>
            </a:r>
            <a:r>
              <a:rPr spc="75" dirty="0"/>
              <a:t>on</a:t>
            </a:r>
            <a:r>
              <a:rPr spc="140" dirty="0"/>
              <a:t> </a:t>
            </a:r>
            <a:r>
              <a:rPr spc="10" dirty="0"/>
              <a:t>strengthening</a:t>
            </a:r>
            <a:r>
              <a:rPr spc="140" dirty="0"/>
              <a:t> </a:t>
            </a:r>
            <a:r>
              <a:rPr spc="45" dirty="0"/>
              <a:t>presence</a:t>
            </a:r>
            <a:r>
              <a:rPr spc="110" dirty="0"/>
              <a:t> </a:t>
            </a:r>
            <a:r>
              <a:rPr spc="70" dirty="0"/>
              <a:t>in</a:t>
            </a:r>
            <a:r>
              <a:rPr spc="75" dirty="0"/>
              <a:t> </a:t>
            </a:r>
            <a:r>
              <a:rPr spc="-10" dirty="0"/>
              <a:t>high- </a:t>
            </a:r>
            <a:r>
              <a:rPr dirty="0"/>
              <a:t>traffic</a:t>
            </a:r>
            <a:r>
              <a:rPr spc="425" dirty="0"/>
              <a:t> </a:t>
            </a:r>
            <a:r>
              <a:rPr dirty="0"/>
              <a:t>regions</a:t>
            </a:r>
            <a:r>
              <a:rPr spc="480" dirty="0"/>
              <a:t> </a:t>
            </a:r>
            <a:r>
              <a:rPr dirty="0"/>
              <a:t>like</a:t>
            </a:r>
            <a:r>
              <a:rPr spc="445" dirty="0"/>
              <a:t> </a:t>
            </a:r>
            <a:r>
              <a:rPr dirty="0"/>
              <a:t>India,</a:t>
            </a:r>
            <a:r>
              <a:rPr spc="480" dirty="0"/>
              <a:t> </a:t>
            </a:r>
            <a:r>
              <a:rPr dirty="0"/>
              <a:t>Saudi</a:t>
            </a:r>
            <a:r>
              <a:rPr spc="420" dirty="0"/>
              <a:t> </a:t>
            </a:r>
            <a:r>
              <a:rPr dirty="0"/>
              <a:t>Arabia,</a:t>
            </a:r>
            <a:r>
              <a:rPr spc="450" dirty="0"/>
              <a:t> </a:t>
            </a:r>
            <a:r>
              <a:rPr spc="70" dirty="0"/>
              <a:t>and</a:t>
            </a:r>
            <a:r>
              <a:rPr spc="450" dirty="0"/>
              <a:t> </a:t>
            </a:r>
            <a:r>
              <a:rPr spc="50" dirty="0"/>
              <a:t>the</a:t>
            </a:r>
            <a:r>
              <a:rPr spc="470" dirty="0"/>
              <a:t> </a:t>
            </a:r>
            <a:r>
              <a:rPr dirty="0"/>
              <a:t>US,</a:t>
            </a:r>
            <a:r>
              <a:rPr spc="440" dirty="0"/>
              <a:t> </a:t>
            </a:r>
            <a:r>
              <a:rPr dirty="0"/>
              <a:t>while</a:t>
            </a:r>
            <a:r>
              <a:rPr spc="490" dirty="0"/>
              <a:t> </a:t>
            </a:r>
            <a:r>
              <a:rPr spc="-20" dirty="0"/>
              <a:t>also </a:t>
            </a:r>
            <a:r>
              <a:rPr dirty="0"/>
              <a:t>targeting</a:t>
            </a:r>
            <a:r>
              <a:rPr spc="114" dirty="0"/>
              <a:t>  </a:t>
            </a:r>
            <a:r>
              <a:rPr dirty="0"/>
              <a:t>cities</a:t>
            </a:r>
            <a:r>
              <a:rPr spc="130" dirty="0"/>
              <a:t>  </a:t>
            </a:r>
            <a:r>
              <a:rPr spc="50" dirty="0"/>
              <a:t>such</a:t>
            </a:r>
            <a:r>
              <a:rPr spc="120" dirty="0"/>
              <a:t>  </a:t>
            </a:r>
            <a:r>
              <a:rPr dirty="0"/>
              <a:t>as</a:t>
            </a:r>
            <a:r>
              <a:rPr spc="125" dirty="0"/>
              <a:t>  </a:t>
            </a:r>
            <a:r>
              <a:rPr dirty="0"/>
              <a:t>Jeddah,</a:t>
            </a:r>
            <a:r>
              <a:rPr spc="130" dirty="0"/>
              <a:t>  </a:t>
            </a:r>
            <a:r>
              <a:rPr dirty="0"/>
              <a:t>Riyadh,</a:t>
            </a:r>
            <a:r>
              <a:rPr spc="110" dirty="0"/>
              <a:t>  </a:t>
            </a:r>
            <a:r>
              <a:rPr spc="70" dirty="0"/>
              <a:t>and</a:t>
            </a:r>
            <a:r>
              <a:rPr spc="105" dirty="0"/>
              <a:t>  </a:t>
            </a:r>
            <a:r>
              <a:rPr spc="50" dirty="0"/>
              <a:t>Hyderabad</a:t>
            </a:r>
            <a:r>
              <a:rPr spc="110" dirty="0"/>
              <a:t>  </a:t>
            </a:r>
            <a:r>
              <a:rPr spc="45" dirty="0"/>
              <a:t>for </a:t>
            </a:r>
            <a:r>
              <a:rPr dirty="0"/>
              <a:t>localized</a:t>
            </a:r>
            <a:r>
              <a:rPr spc="280" dirty="0"/>
              <a:t> </a:t>
            </a:r>
            <a:r>
              <a:rPr dirty="0"/>
              <a:t>campaigns.</a:t>
            </a:r>
            <a:r>
              <a:rPr spc="300" dirty="0"/>
              <a:t> </a:t>
            </a:r>
            <a:r>
              <a:rPr dirty="0"/>
              <a:t>Since</a:t>
            </a:r>
            <a:r>
              <a:rPr spc="305" dirty="0"/>
              <a:t> </a:t>
            </a:r>
            <a:r>
              <a:rPr dirty="0"/>
              <a:t>pageviews</a:t>
            </a:r>
            <a:r>
              <a:rPr spc="275" dirty="0"/>
              <a:t> </a:t>
            </a:r>
            <a:r>
              <a:rPr spc="55" dirty="0"/>
              <a:t>dominate</a:t>
            </a:r>
            <a:r>
              <a:rPr spc="340" dirty="0"/>
              <a:t> </a:t>
            </a:r>
            <a:r>
              <a:rPr spc="45" dirty="0"/>
              <a:t>engagement</a:t>
            </a:r>
            <a:r>
              <a:rPr spc="280" dirty="0"/>
              <a:t> </a:t>
            </a:r>
            <a:r>
              <a:rPr spc="40" dirty="0"/>
              <a:t>but </a:t>
            </a:r>
            <a:r>
              <a:rPr dirty="0"/>
              <a:t>clicks</a:t>
            </a:r>
            <a:r>
              <a:rPr spc="350" dirty="0"/>
              <a:t> </a:t>
            </a:r>
            <a:r>
              <a:rPr spc="50" dirty="0"/>
              <a:t>are</a:t>
            </a:r>
            <a:r>
              <a:rPr spc="340" dirty="0"/>
              <a:t> </a:t>
            </a:r>
            <a:r>
              <a:rPr dirty="0"/>
              <a:t>lower,</a:t>
            </a:r>
            <a:r>
              <a:rPr spc="405" dirty="0"/>
              <a:t> </a:t>
            </a:r>
            <a:r>
              <a:rPr dirty="0"/>
              <a:t>strategies</a:t>
            </a:r>
            <a:r>
              <a:rPr spc="340" dirty="0"/>
              <a:t> </a:t>
            </a:r>
            <a:r>
              <a:rPr spc="65" dirty="0"/>
              <a:t>should</a:t>
            </a:r>
            <a:r>
              <a:rPr spc="360" dirty="0"/>
              <a:t> </a:t>
            </a:r>
            <a:r>
              <a:rPr spc="65" dirty="0"/>
              <a:t>aim</a:t>
            </a:r>
            <a:r>
              <a:rPr spc="345" dirty="0"/>
              <a:t> </a:t>
            </a:r>
            <a:r>
              <a:rPr dirty="0"/>
              <a:t>at</a:t>
            </a:r>
            <a:r>
              <a:rPr spc="409" dirty="0"/>
              <a:t> </a:t>
            </a:r>
            <a:r>
              <a:rPr dirty="0"/>
              <a:t>improving</a:t>
            </a:r>
            <a:r>
              <a:rPr spc="395" dirty="0"/>
              <a:t> </a:t>
            </a:r>
            <a:r>
              <a:rPr spc="40" dirty="0"/>
              <a:t>conversion </a:t>
            </a:r>
            <a:r>
              <a:rPr spc="50" dirty="0"/>
              <a:t>through</a:t>
            </a:r>
            <a:r>
              <a:rPr spc="370" dirty="0"/>
              <a:t>   </a:t>
            </a:r>
            <a:r>
              <a:rPr spc="50" dirty="0"/>
              <a:t>optimized</a:t>
            </a:r>
            <a:r>
              <a:rPr spc="375" dirty="0"/>
              <a:t>   </a:t>
            </a:r>
            <a:r>
              <a:rPr dirty="0"/>
              <a:t>content,</a:t>
            </a:r>
            <a:r>
              <a:rPr spc="360" dirty="0"/>
              <a:t>   </a:t>
            </a:r>
            <a:r>
              <a:rPr dirty="0"/>
              <a:t>CTAs,</a:t>
            </a:r>
            <a:r>
              <a:rPr spc="345" dirty="0"/>
              <a:t>   </a:t>
            </a:r>
            <a:r>
              <a:rPr spc="70" dirty="0"/>
              <a:t>and</a:t>
            </a:r>
            <a:r>
              <a:rPr spc="355" dirty="0"/>
              <a:t>   </a:t>
            </a:r>
            <a:r>
              <a:rPr spc="40" dirty="0"/>
              <a:t>personalized </a:t>
            </a:r>
            <a:r>
              <a:rPr spc="50" dirty="0"/>
              <a:t>recommendations.</a:t>
            </a:r>
            <a:r>
              <a:rPr spc="55" dirty="0"/>
              <a:t>  </a:t>
            </a:r>
            <a:r>
              <a:rPr dirty="0"/>
              <a:t>Highlighting</a:t>
            </a:r>
            <a:r>
              <a:rPr spc="65" dirty="0"/>
              <a:t>  popular</a:t>
            </a:r>
            <a:r>
              <a:rPr spc="55" dirty="0"/>
              <a:t>  </a:t>
            </a:r>
            <a:r>
              <a:rPr dirty="0"/>
              <a:t>artists</a:t>
            </a:r>
            <a:r>
              <a:rPr spc="40" dirty="0"/>
              <a:t>  </a:t>
            </a:r>
            <a:r>
              <a:rPr dirty="0"/>
              <a:t>like</a:t>
            </a:r>
            <a:r>
              <a:rPr spc="45" dirty="0"/>
              <a:t>  </a:t>
            </a:r>
            <a:r>
              <a:rPr dirty="0"/>
              <a:t>Tesher</a:t>
            </a:r>
            <a:r>
              <a:rPr spc="80" dirty="0"/>
              <a:t>  </a:t>
            </a:r>
            <a:r>
              <a:rPr spc="-25" dirty="0"/>
              <a:t>can </a:t>
            </a:r>
            <a:r>
              <a:rPr spc="55" dirty="0"/>
              <a:t>further  </a:t>
            </a:r>
            <a:r>
              <a:rPr spc="65" dirty="0"/>
              <a:t>boost</a:t>
            </a:r>
            <a:r>
              <a:rPr spc="40" dirty="0"/>
              <a:t>  </a:t>
            </a:r>
            <a:r>
              <a:rPr spc="60" dirty="0"/>
              <a:t>user</a:t>
            </a:r>
            <a:r>
              <a:rPr spc="40" dirty="0"/>
              <a:t>  </a:t>
            </a:r>
            <a:r>
              <a:rPr dirty="0"/>
              <a:t>engagement,</a:t>
            </a:r>
            <a:r>
              <a:rPr spc="55" dirty="0"/>
              <a:t>  </a:t>
            </a:r>
            <a:r>
              <a:rPr dirty="0"/>
              <a:t>while</a:t>
            </a:r>
            <a:r>
              <a:rPr spc="60" dirty="0"/>
              <a:t>  </a:t>
            </a:r>
            <a:r>
              <a:rPr dirty="0"/>
              <a:t>diversifying</a:t>
            </a:r>
            <a:r>
              <a:rPr spc="45" dirty="0"/>
              <a:t>  </a:t>
            </a:r>
            <a:r>
              <a:rPr spc="55" dirty="0"/>
              <a:t>promotions </a:t>
            </a:r>
            <a:r>
              <a:rPr dirty="0"/>
              <a:t>across</a:t>
            </a:r>
            <a:r>
              <a:rPr spc="120" dirty="0"/>
              <a:t> </a:t>
            </a:r>
            <a:r>
              <a:rPr spc="65" dirty="0"/>
              <a:t>other</a:t>
            </a:r>
            <a:r>
              <a:rPr spc="160" dirty="0"/>
              <a:t> </a:t>
            </a:r>
            <a:r>
              <a:rPr dirty="0"/>
              <a:t>emerging</a:t>
            </a:r>
            <a:r>
              <a:rPr spc="165" dirty="0"/>
              <a:t> </a:t>
            </a:r>
            <a:r>
              <a:rPr dirty="0"/>
              <a:t>artists</a:t>
            </a:r>
            <a:r>
              <a:rPr spc="145" dirty="0"/>
              <a:t> </a:t>
            </a:r>
            <a:r>
              <a:rPr spc="60" dirty="0"/>
              <a:t>may</a:t>
            </a:r>
            <a:r>
              <a:rPr spc="125" dirty="0"/>
              <a:t> </a:t>
            </a:r>
            <a:r>
              <a:rPr spc="65" dirty="0"/>
              <a:t>help</a:t>
            </a:r>
            <a:r>
              <a:rPr spc="135" dirty="0"/>
              <a:t> </a:t>
            </a:r>
            <a:r>
              <a:rPr spc="45" dirty="0"/>
              <a:t>capture</a:t>
            </a:r>
            <a:r>
              <a:rPr spc="185" dirty="0"/>
              <a:t> </a:t>
            </a:r>
            <a:r>
              <a:rPr spc="50" dirty="0"/>
              <a:t>wider</a:t>
            </a:r>
            <a:r>
              <a:rPr spc="195" dirty="0"/>
              <a:t> </a:t>
            </a:r>
            <a:r>
              <a:rPr spc="-10" dirty="0"/>
              <a:t>audiences. </a:t>
            </a:r>
            <a:r>
              <a:rPr spc="65" dirty="0"/>
              <a:t>Continuous</a:t>
            </a:r>
            <a:r>
              <a:rPr spc="295" dirty="0"/>
              <a:t>  </a:t>
            </a:r>
            <a:r>
              <a:rPr spc="60" dirty="0"/>
              <a:t>monitoring</a:t>
            </a:r>
            <a:r>
              <a:rPr spc="280" dirty="0"/>
              <a:t>  </a:t>
            </a:r>
            <a:r>
              <a:rPr dirty="0"/>
              <a:t>of</a:t>
            </a:r>
            <a:r>
              <a:rPr spc="320" dirty="0"/>
              <a:t>  </a:t>
            </a:r>
            <a:r>
              <a:rPr dirty="0"/>
              <a:t>traffic</a:t>
            </a:r>
            <a:r>
              <a:rPr spc="285" dirty="0"/>
              <a:t>  </a:t>
            </a:r>
            <a:r>
              <a:rPr spc="60" dirty="0"/>
              <a:t>dips</a:t>
            </a:r>
            <a:r>
              <a:rPr spc="285" dirty="0"/>
              <a:t>  </a:t>
            </a:r>
            <a:r>
              <a:rPr dirty="0"/>
              <a:t>will</a:t>
            </a:r>
            <a:r>
              <a:rPr spc="295" dirty="0"/>
              <a:t>  </a:t>
            </a:r>
            <a:r>
              <a:rPr spc="60" dirty="0"/>
              <a:t>ensure</a:t>
            </a:r>
            <a:r>
              <a:rPr spc="290" dirty="0"/>
              <a:t>  </a:t>
            </a:r>
            <a:r>
              <a:rPr spc="-10" dirty="0"/>
              <a:t>timely </a:t>
            </a:r>
            <a:r>
              <a:rPr spc="50" dirty="0"/>
              <a:t>interventions</a:t>
            </a:r>
            <a:r>
              <a:rPr spc="-45" dirty="0"/>
              <a:t> </a:t>
            </a:r>
            <a:r>
              <a:rPr spc="75" dirty="0"/>
              <a:t>to</a:t>
            </a:r>
            <a:r>
              <a:rPr spc="-45" dirty="0"/>
              <a:t> </a:t>
            </a:r>
            <a:r>
              <a:rPr spc="55" dirty="0"/>
              <a:t>maintain</a:t>
            </a:r>
            <a:r>
              <a:rPr spc="-45" dirty="0"/>
              <a:t> </a:t>
            </a:r>
            <a:r>
              <a:rPr dirty="0"/>
              <a:t>steady</a:t>
            </a:r>
            <a:r>
              <a:rPr spc="-30" dirty="0"/>
              <a:t> </a:t>
            </a:r>
            <a:r>
              <a:rPr spc="-10" dirty="0"/>
              <a:t>growth.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688589" y="718184"/>
            <a:ext cx="3773804" cy="8502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400" spc="210" dirty="0"/>
              <a:t>Thank</a:t>
            </a:r>
            <a:r>
              <a:rPr sz="5400" spc="-35" dirty="0"/>
              <a:t> </a:t>
            </a:r>
            <a:r>
              <a:rPr sz="5400" spc="-20" dirty="0"/>
              <a:t>you!</a:t>
            </a:r>
            <a:endParaRPr sz="5400"/>
          </a:p>
        </p:txBody>
      </p:sp>
      <p:sp>
        <p:nvSpPr>
          <p:cNvPr id="7" name="object 7"/>
          <p:cNvSpPr txBox="1"/>
          <p:nvPr/>
        </p:nvSpPr>
        <p:spPr>
          <a:xfrm>
            <a:off x="3344164" y="2137727"/>
            <a:ext cx="2473325" cy="45275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ts val="1664"/>
              </a:lnSpc>
              <a:spcBef>
                <a:spcPts val="125"/>
              </a:spcBef>
            </a:pPr>
            <a:r>
              <a:rPr sz="1400" spc="140" dirty="0">
                <a:solidFill>
                  <a:srgbClr val="1F1F6E"/>
                </a:solidFill>
                <a:latin typeface="Trebuchet MS"/>
                <a:cs typeface="Trebuchet MS"/>
              </a:rPr>
              <a:t>Do</a:t>
            </a:r>
            <a:r>
              <a:rPr sz="1400" spc="40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400" spc="80" dirty="0">
                <a:solidFill>
                  <a:srgbClr val="1F1F6E"/>
                </a:solidFill>
                <a:latin typeface="Trebuchet MS"/>
                <a:cs typeface="Trebuchet MS"/>
              </a:rPr>
              <a:t>you</a:t>
            </a:r>
            <a:r>
              <a:rPr sz="1400" spc="100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1F1F6E"/>
                </a:solidFill>
                <a:latin typeface="Trebuchet MS"/>
                <a:cs typeface="Trebuchet MS"/>
              </a:rPr>
              <a:t>have</a:t>
            </a:r>
            <a:r>
              <a:rPr sz="1400" spc="16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rebuchet MS"/>
                <a:cs typeface="Trebuchet MS"/>
              </a:rPr>
              <a:t>any</a:t>
            </a:r>
            <a:r>
              <a:rPr sz="1400" spc="9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400" spc="90" dirty="0">
                <a:solidFill>
                  <a:srgbClr val="1F1F6E"/>
                </a:solidFill>
                <a:latin typeface="Trebuchet MS"/>
                <a:cs typeface="Trebuchet MS"/>
              </a:rPr>
              <a:t>questions?</a:t>
            </a:r>
            <a:endParaRPr sz="1400">
              <a:latin typeface="Trebuchet MS"/>
              <a:cs typeface="Trebuchet MS"/>
            </a:endParaRPr>
          </a:p>
          <a:p>
            <a:pPr marR="3175" algn="ctr">
              <a:lnSpc>
                <a:spcPts val="1664"/>
              </a:lnSpc>
            </a:pPr>
            <a:r>
              <a:rPr sz="1400" spc="75" dirty="0">
                <a:solidFill>
                  <a:srgbClr val="1F1F6E"/>
                </a:solidFill>
                <a:latin typeface="Trebuchet MS"/>
                <a:cs typeface="Trebuchet MS"/>
              </a:rPr>
              <a:t>Connect</a:t>
            </a:r>
            <a:r>
              <a:rPr sz="1400" spc="105" dirty="0">
                <a:solidFill>
                  <a:srgbClr val="1F1F6E"/>
                </a:solidFill>
                <a:latin typeface="Trebuchet MS"/>
                <a:cs typeface="Trebuchet MS"/>
              </a:rPr>
              <a:t> </a:t>
            </a:r>
            <a:r>
              <a:rPr sz="1400" spc="90" dirty="0">
                <a:solidFill>
                  <a:srgbClr val="1F1F6E"/>
                </a:solidFill>
                <a:latin typeface="Trebuchet MS"/>
                <a:cs typeface="Trebuchet MS"/>
              </a:rPr>
              <a:t>on</a:t>
            </a:r>
            <a:r>
              <a:rPr sz="1400" spc="40" dirty="0">
                <a:solidFill>
                  <a:srgbClr val="1F1F6E"/>
                </a:solidFill>
                <a:latin typeface="Trebuchet MS"/>
                <a:cs typeface="Trebuchet MS"/>
              </a:rPr>
              <a:t> Socials.</a:t>
            </a:r>
            <a:endParaRPr sz="1400">
              <a:latin typeface="Trebuchet MS"/>
              <a:cs typeface="Trebuchet MS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3724275" y="2828925"/>
            <a:ext cx="1685925" cy="400050"/>
            <a:chOff x="3724275" y="2828925"/>
            <a:chExt cx="1685925" cy="40005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24275" y="2838450"/>
              <a:ext cx="409575" cy="38100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71975" y="2838450"/>
              <a:ext cx="390525" cy="390525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19675" y="2828925"/>
              <a:ext cx="390525" cy="3905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218176" y="2451354"/>
            <a:ext cx="2151380" cy="575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00" b="1" spc="80" dirty="0">
                <a:solidFill>
                  <a:srgbClr val="1F1F6E"/>
                </a:solidFill>
                <a:latin typeface="Trebuchet MS"/>
                <a:cs typeface="Trebuchet MS"/>
              </a:rPr>
              <a:t>Overview</a:t>
            </a:r>
            <a:endParaRPr sz="3600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911596" y="820039"/>
            <a:ext cx="756920" cy="8502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400" b="1" spc="-340" dirty="0">
                <a:solidFill>
                  <a:srgbClr val="7477FA"/>
                </a:solidFill>
                <a:latin typeface="Trebuchet MS"/>
                <a:cs typeface="Trebuchet MS"/>
              </a:rPr>
              <a:t>01</a:t>
            </a:r>
            <a:endParaRPr sz="5400" dirty="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428625" y="752475"/>
            <a:ext cx="7477125" cy="3105150"/>
            <a:chOff x="428625" y="752475"/>
            <a:chExt cx="7477125" cy="310515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667250" y="1819275"/>
              <a:ext cx="3238500" cy="10477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8625" y="752475"/>
              <a:ext cx="4324350" cy="310515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81050" y="1114425"/>
              <a:ext cx="3629025" cy="24003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736600" y="1067688"/>
              <a:ext cx="3717925" cy="2491740"/>
            </a:xfrm>
            <a:custGeom>
              <a:avLst/>
              <a:gdLst/>
              <a:ahLst/>
              <a:cxnLst/>
              <a:rect l="l" t="t" r="r" b="b"/>
              <a:pathLst>
                <a:path w="3717925" h="2491740">
                  <a:moveTo>
                    <a:pt x="488962" y="0"/>
                  </a:moveTo>
                  <a:lnTo>
                    <a:pt x="488962" y="2286"/>
                  </a:lnTo>
                  <a:lnTo>
                    <a:pt x="3717925" y="2286"/>
                  </a:lnTo>
                  <a:lnTo>
                    <a:pt x="3717925" y="2048129"/>
                  </a:lnTo>
                  <a:lnTo>
                    <a:pt x="3715639" y="2092325"/>
                  </a:lnTo>
                  <a:lnTo>
                    <a:pt x="3708908" y="2136521"/>
                  </a:lnTo>
                  <a:lnTo>
                    <a:pt x="3697986" y="2179193"/>
                  </a:lnTo>
                  <a:lnTo>
                    <a:pt x="3683000" y="2220087"/>
                  </a:lnTo>
                  <a:lnTo>
                    <a:pt x="3664330" y="2258949"/>
                  </a:lnTo>
                  <a:lnTo>
                    <a:pt x="3641979" y="2295525"/>
                  </a:lnTo>
                  <a:lnTo>
                    <a:pt x="3616452" y="2329815"/>
                  </a:lnTo>
                  <a:lnTo>
                    <a:pt x="3587750" y="2361311"/>
                  </a:lnTo>
                  <a:lnTo>
                    <a:pt x="3556254" y="2390013"/>
                  </a:lnTo>
                  <a:lnTo>
                    <a:pt x="3521964" y="2415540"/>
                  </a:lnTo>
                  <a:lnTo>
                    <a:pt x="3485388" y="2437892"/>
                  </a:lnTo>
                  <a:lnTo>
                    <a:pt x="3446526" y="2456561"/>
                  </a:lnTo>
                  <a:lnTo>
                    <a:pt x="3405632" y="2471547"/>
                  </a:lnTo>
                  <a:lnTo>
                    <a:pt x="3362960" y="2482469"/>
                  </a:lnTo>
                  <a:lnTo>
                    <a:pt x="3318764" y="2489200"/>
                  </a:lnTo>
                  <a:lnTo>
                    <a:pt x="3274567" y="2491486"/>
                  </a:lnTo>
                  <a:lnTo>
                    <a:pt x="0" y="2491486"/>
                  </a:lnTo>
                  <a:lnTo>
                    <a:pt x="0" y="445643"/>
                  </a:lnTo>
                  <a:lnTo>
                    <a:pt x="2235" y="401447"/>
                  </a:lnTo>
                  <a:lnTo>
                    <a:pt x="8978" y="357250"/>
                  </a:lnTo>
                  <a:lnTo>
                    <a:pt x="19939" y="314578"/>
                  </a:lnTo>
                  <a:lnTo>
                    <a:pt x="34899" y="273685"/>
                  </a:lnTo>
                  <a:lnTo>
                    <a:pt x="53619" y="234823"/>
                  </a:lnTo>
                  <a:lnTo>
                    <a:pt x="75895" y="198247"/>
                  </a:lnTo>
                  <a:lnTo>
                    <a:pt x="101485" y="163957"/>
                  </a:lnTo>
                  <a:lnTo>
                    <a:pt x="130162" y="132461"/>
                  </a:lnTo>
                  <a:lnTo>
                    <a:pt x="161709" y="103759"/>
                  </a:lnTo>
                  <a:lnTo>
                    <a:pt x="195922" y="78232"/>
                  </a:lnTo>
                  <a:lnTo>
                    <a:pt x="232587" y="55880"/>
                  </a:lnTo>
                  <a:lnTo>
                    <a:pt x="271462" y="37211"/>
                  </a:lnTo>
                  <a:lnTo>
                    <a:pt x="312331" y="22225"/>
                  </a:lnTo>
                  <a:lnTo>
                    <a:pt x="354977" y="11302"/>
                  </a:lnTo>
                  <a:lnTo>
                    <a:pt x="399122" y="4572"/>
                  </a:lnTo>
                  <a:lnTo>
                    <a:pt x="488962" y="0"/>
                  </a:lnTo>
                  <a:close/>
                </a:path>
              </a:pathLst>
            </a:custGeom>
            <a:ln w="889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586984" y="995299"/>
            <a:ext cx="2528570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75" dirty="0"/>
              <a:t>Introduction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795019" y="2185987"/>
            <a:ext cx="3869690" cy="2234907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5080" algn="just">
              <a:lnSpc>
                <a:spcPct val="150000"/>
              </a:lnSpc>
              <a:spcBef>
                <a:spcPts val="130"/>
              </a:spcBef>
            </a:pP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This</a:t>
            </a:r>
            <a:r>
              <a:rPr sz="1400" spc="14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project</a:t>
            </a:r>
            <a:r>
              <a:rPr sz="1400" spc="18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focuses</a:t>
            </a:r>
            <a:r>
              <a:rPr sz="1400" spc="18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on</a:t>
            </a:r>
            <a:r>
              <a:rPr sz="1400" spc="18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analyzing</a:t>
            </a:r>
            <a:r>
              <a:rPr sz="1400" spc="17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35" dirty="0">
                <a:solidFill>
                  <a:srgbClr val="1F1F6E"/>
                </a:solidFill>
                <a:latin typeface="Tahoma"/>
                <a:cs typeface="Tahoma"/>
              </a:rPr>
              <a:t>website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traffic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to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understand</a:t>
            </a:r>
            <a:r>
              <a:rPr sz="1400" spc="1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user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behavior,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key</a:t>
            </a:r>
            <a:r>
              <a:rPr sz="1400" spc="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traffic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sources,</a:t>
            </a:r>
            <a:r>
              <a:rPr sz="1400" spc="14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and</a:t>
            </a:r>
            <a:r>
              <a:rPr sz="1400" spc="13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overall</a:t>
            </a:r>
            <a:r>
              <a:rPr sz="1400" spc="14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site</a:t>
            </a:r>
            <a:r>
              <a:rPr sz="1400" spc="14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performance.</a:t>
            </a:r>
            <a:r>
              <a:rPr sz="1400" spc="13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-25" dirty="0">
                <a:solidFill>
                  <a:srgbClr val="1F1F6E"/>
                </a:solidFill>
                <a:latin typeface="Tahoma"/>
                <a:cs typeface="Tahoma"/>
              </a:rPr>
              <a:t>By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studying</a:t>
            </a:r>
            <a:r>
              <a:rPr sz="1400" spc="19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metrics</a:t>
            </a:r>
            <a:r>
              <a:rPr sz="1400" spc="15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such</a:t>
            </a:r>
            <a:r>
              <a:rPr sz="1400" spc="2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as</a:t>
            </a:r>
            <a:r>
              <a:rPr sz="1400" spc="21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Clicks,</a:t>
            </a:r>
            <a:r>
              <a:rPr sz="1400" spc="16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Previews</a:t>
            </a:r>
            <a:r>
              <a:rPr sz="1400" spc="2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and </a:t>
            </a:r>
            <a:r>
              <a:rPr sz="1400" spc="65" dirty="0">
                <a:solidFill>
                  <a:srgbClr val="1F1F6E"/>
                </a:solidFill>
                <a:latin typeface="Tahoma"/>
                <a:cs typeface="Tahoma"/>
              </a:rPr>
              <a:t>bounce</a:t>
            </a:r>
            <a:r>
              <a:rPr sz="1400" spc="15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rate,</a:t>
            </a:r>
            <a:r>
              <a:rPr sz="1400" spc="15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18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analysis</a:t>
            </a:r>
            <a:r>
              <a:rPr sz="1400" spc="1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provides</a:t>
            </a:r>
            <a:r>
              <a:rPr sz="1400" spc="13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35" dirty="0">
                <a:solidFill>
                  <a:srgbClr val="1F1F6E"/>
                </a:solidFill>
                <a:latin typeface="Tahoma"/>
                <a:cs typeface="Tahoma"/>
              </a:rPr>
              <a:t>actionable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insights</a:t>
            </a:r>
            <a:r>
              <a:rPr sz="1400" spc="17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to</a:t>
            </a:r>
            <a:r>
              <a:rPr sz="1400" spc="15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improve</a:t>
            </a:r>
            <a:r>
              <a:rPr sz="1400" spc="19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user</a:t>
            </a:r>
            <a:r>
              <a:rPr sz="1400" spc="17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experience,</a:t>
            </a:r>
            <a:r>
              <a:rPr sz="1400" spc="16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optimize </a:t>
            </a:r>
            <a:r>
              <a:rPr sz="1400" spc="10" dirty="0">
                <a:solidFill>
                  <a:srgbClr val="1F1F6E"/>
                </a:solidFill>
                <a:latin typeface="Tahoma"/>
                <a:cs typeface="Tahoma"/>
              </a:rPr>
              <a:t>marketing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10" dirty="0">
                <a:solidFill>
                  <a:srgbClr val="1F1F6E"/>
                </a:solidFill>
                <a:latin typeface="Tahoma"/>
                <a:cs typeface="Tahoma"/>
              </a:rPr>
              <a:t>strategies,</a:t>
            </a:r>
            <a:r>
              <a:rPr sz="1400" spc="8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and</a:t>
            </a:r>
            <a:r>
              <a:rPr sz="1400" spc="3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10" dirty="0">
                <a:solidFill>
                  <a:srgbClr val="1F1F6E"/>
                </a:solidFill>
                <a:latin typeface="Tahoma"/>
                <a:cs typeface="Tahoma"/>
              </a:rPr>
              <a:t>drive</a:t>
            </a:r>
            <a:r>
              <a:rPr sz="1400" spc="6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growth.</a:t>
            </a:r>
            <a:endParaRPr sz="1400" dirty="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81575" y="1724025"/>
            <a:ext cx="3448050" cy="27717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219200" y="1123950"/>
            <a:ext cx="398081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114" dirty="0"/>
              <a:t>Problem</a:t>
            </a:r>
            <a:r>
              <a:rPr spc="-65" dirty="0"/>
              <a:t> </a:t>
            </a:r>
            <a:r>
              <a:rPr spc="135" dirty="0"/>
              <a:t>Statement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219200" y="2190750"/>
            <a:ext cx="5483225" cy="1911101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algn="just">
              <a:lnSpc>
                <a:spcPct val="150000"/>
              </a:lnSpc>
              <a:spcBef>
                <a:spcPts val="125"/>
              </a:spcBef>
            </a:pP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  company 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has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a</a:t>
            </a:r>
            <a:r>
              <a:rPr sz="1400" spc="6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functional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  online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presence,</a:t>
            </a:r>
            <a:r>
              <a:rPr sz="1400" spc="9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65" dirty="0">
                <a:solidFill>
                  <a:srgbClr val="1F1F6E"/>
                </a:solidFill>
                <a:latin typeface="Tahoma"/>
                <a:cs typeface="Tahoma"/>
              </a:rPr>
              <a:t>but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40" dirty="0">
                <a:solidFill>
                  <a:srgbClr val="1F1F6E"/>
                </a:solidFill>
                <a:latin typeface="Tahoma"/>
                <a:cs typeface="Tahoma"/>
              </a:rPr>
              <a:t>limited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understanding</a:t>
            </a:r>
            <a:r>
              <a:rPr sz="1400" spc="229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of</a:t>
            </a:r>
            <a:r>
              <a:rPr sz="1400" spc="29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how</a:t>
            </a:r>
            <a:r>
              <a:rPr sz="1400" spc="29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visitors</a:t>
            </a:r>
            <a:r>
              <a:rPr sz="1400" spc="27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interact</a:t>
            </a:r>
            <a:r>
              <a:rPr sz="1400" spc="26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with</a:t>
            </a:r>
            <a:r>
              <a:rPr sz="1400" spc="24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its</a:t>
            </a:r>
            <a:r>
              <a:rPr sz="1400" spc="28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website.</a:t>
            </a:r>
            <a:r>
              <a:rPr sz="1400" spc="27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0" dirty="0">
                <a:solidFill>
                  <a:srgbClr val="1F1F6E"/>
                </a:solidFill>
                <a:latin typeface="Tahoma"/>
                <a:cs typeface="Tahoma"/>
              </a:rPr>
              <a:t>Without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detailed</a:t>
            </a:r>
            <a:r>
              <a:rPr sz="1400" spc="13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insights</a:t>
            </a:r>
            <a:r>
              <a:rPr sz="1400" spc="13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into</a:t>
            </a:r>
            <a:r>
              <a:rPr sz="1400" spc="125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traffic</a:t>
            </a:r>
            <a:r>
              <a:rPr sz="1400" spc="114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sources,</a:t>
            </a:r>
            <a:r>
              <a:rPr sz="1400" spc="13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user</a:t>
            </a:r>
            <a:r>
              <a:rPr sz="1400" spc="13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engagement,</a:t>
            </a:r>
            <a:r>
              <a:rPr sz="1400" spc="150" dirty="0">
                <a:solidFill>
                  <a:srgbClr val="1F1F6E"/>
                </a:solidFill>
                <a:latin typeface="Tahoma"/>
                <a:cs typeface="Tahoma"/>
              </a:rPr>
              <a:t> 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and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conversion</a:t>
            </a:r>
            <a:r>
              <a:rPr sz="1400" spc="18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patterns,</a:t>
            </a:r>
            <a:r>
              <a:rPr sz="1400" spc="15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18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company</a:t>
            </a:r>
            <a:r>
              <a:rPr sz="1400" spc="15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faces</a:t>
            </a:r>
            <a:r>
              <a:rPr sz="1400" spc="16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challenges</a:t>
            </a:r>
            <a:r>
              <a:rPr sz="1400" spc="15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in</a:t>
            </a:r>
            <a:r>
              <a:rPr sz="1400" spc="13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35" dirty="0">
                <a:solidFill>
                  <a:srgbClr val="1F1F6E"/>
                </a:solidFill>
                <a:latin typeface="Tahoma"/>
                <a:cs typeface="Tahoma"/>
              </a:rPr>
              <a:t>optimizing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marketing</a:t>
            </a:r>
            <a:r>
              <a:rPr sz="1400" spc="23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strategies,</a:t>
            </a:r>
            <a:r>
              <a:rPr sz="1400" spc="28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improving</a:t>
            </a:r>
            <a:r>
              <a:rPr sz="1400" spc="254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user</a:t>
            </a:r>
            <a:r>
              <a:rPr sz="1400" spc="2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experience,</a:t>
            </a:r>
            <a:r>
              <a:rPr sz="1400" spc="2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and</a:t>
            </a:r>
            <a:r>
              <a:rPr sz="1400" spc="2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35" dirty="0">
                <a:solidFill>
                  <a:srgbClr val="1F1F6E"/>
                </a:solidFill>
                <a:latin typeface="Tahoma"/>
                <a:cs typeface="Tahoma"/>
              </a:rPr>
              <a:t>maximizing </a:t>
            </a:r>
            <a:r>
              <a:rPr sz="1400" spc="-20" dirty="0">
                <a:solidFill>
                  <a:srgbClr val="1F1F6E"/>
                </a:solidFill>
                <a:latin typeface="Tahoma"/>
                <a:cs typeface="Tahoma"/>
              </a:rPr>
              <a:t>ROI</a:t>
            </a:r>
            <a:r>
              <a:rPr sz="1400" spc="-2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from</a:t>
            </a:r>
            <a:r>
              <a:rPr sz="1400" spc="-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digital</a:t>
            </a:r>
            <a:r>
              <a:rPr sz="1400" spc="-1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efforts.</a:t>
            </a:r>
            <a:endParaRPr sz="14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556600-9A14-497D-9474-AA4C7798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40" dirty="0"/>
              <a:t>Dashboard</a:t>
            </a:r>
            <a:r>
              <a:rPr lang="en-US" spc="-35" dirty="0"/>
              <a:t> </a:t>
            </a:r>
            <a:r>
              <a:rPr lang="en-US" spc="65" dirty="0"/>
              <a:t>Overview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929F01-EC1D-4E83-91B3-5C331B01E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504951"/>
            <a:ext cx="7924799" cy="31477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05425" y="2176081"/>
            <a:ext cx="1976755" cy="1119505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2700" marR="5080" indent="444500">
              <a:lnSpc>
                <a:spcPts val="4280"/>
              </a:lnSpc>
              <a:spcBef>
                <a:spcPts val="250"/>
              </a:spcBef>
            </a:pPr>
            <a:r>
              <a:rPr sz="3600" b="1" spc="155" dirty="0">
                <a:solidFill>
                  <a:srgbClr val="1F1F6E"/>
                </a:solidFill>
                <a:latin typeface="Trebuchet MS"/>
                <a:cs typeface="Trebuchet MS"/>
              </a:rPr>
              <a:t>Data </a:t>
            </a:r>
            <a:r>
              <a:rPr sz="3600" b="1" spc="100" dirty="0">
                <a:solidFill>
                  <a:srgbClr val="1F1F6E"/>
                </a:solidFill>
                <a:latin typeface="Trebuchet MS"/>
                <a:cs typeface="Trebuchet MS"/>
              </a:rPr>
              <a:t>Cleaning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55334" y="820039"/>
            <a:ext cx="869950" cy="8502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400" b="1" spc="125" dirty="0">
                <a:solidFill>
                  <a:srgbClr val="7477FA"/>
                </a:solidFill>
                <a:latin typeface="Trebuchet MS"/>
                <a:cs typeface="Trebuchet MS"/>
              </a:rPr>
              <a:t>02</a:t>
            </a:r>
            <a:endParaRPr sz="54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066800" y="1047750"/>
            <a:ext cx="6838950" cy="3048000"/>
            <a:chOff x="1066800" y="1047750"/>
            <a:chExt cx="6838950" cy="304800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6800" y="1047750"/>
              <a:ext cx="2905125" cy="30480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0" y="1819275"/>
              <a:ext cx="3238500" cy="10477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38200" y="1101407"/>
            <a:ext cx="635571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165" dirty="0"/>
              <a:t>Data</a:t>
            </a:r>
            <a:r>
              <a:rPr spc="-50" dirty="0"/>
              <a:t> </a:t>
            </a:r>
            <a:r>
              <a:rPr spc="100" dirty="0"/>
              <a:t>Cleaning</a:t>
            </a:r>
            <a:r>
              <a:rPr spc="-60" dirty="0"/>
              <a:t> </a:t>
            </a:r>
            <a:r>
              <a:rPr spc="90" dirty="0"/>
              <a:t>Techniques</a:t>
            </a:r>
            <a:r>
              <a:rPr spc="-50" dirty="0"/>
              <a:t> </a:t>
            </a:r>
            <a:r>
              <a:rPr spc="125" dirty="0"/>
              <a:t>Used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066800" y="1962150"/>
            <a:ext cx="6781800" cy="2577950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12700" marR="5080" algn="just">
              <a:lnSpc>
                <a:spcPct val="150000"/>
              </a:lnSpc>
              <a:spcBef>
                <a:spcPts val="285"/>
              </a:spcBef>
            </a:pP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To</a:t>
            </a:r>
            <a:r>
              <a:rPr sz="1400" spc="3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ensure</a:t>
            </a:r>
            <a:r>
              <a:rPr sz="1400" spc="30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accuracy</a:t>
            </a:r>
            <a:r>
              <a:rPr sz="1400" spc="33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and</a:t>
            </a:r>
            <a:r>
              <a:rPr sz="1400" spc="32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reliability</a:t>
            </a:r>
            <a:r>
              <a:rPr sz="1400" spc="3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in</a:t>
            </a:r>
            <a:r>
              <a:rPr sz="1400" spc="3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35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analysis,</a:t>
            </a:r>
            <a:r>
              <a:rPr sz="1400" spc="30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several</a:t>
            </a:r>
            <a:r>
              <a:rPr sz="1400" spc="38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data</a:t>
            </a:r>
            <a:r>
              <a:rPr sz="1400" spc="29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cleaning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techniques</a:t>
            </a:r>
            <a:r>
              <a:rPr sz="1400" spc="27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were</a:t>
            </a:r>
            <a:r>
              <a:rPr sz="1400" spc="27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applied.</a:t>
            </a:r>
            <a:r>
              <a:rPr sz="1400" spc="26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2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Power</a:t>
            </a:r>
            <a:r>
              <a:rPr sz="1400" spc="27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Query</a:t>
            </a:r>
            <a:r>
              <a:rPr sz="1400" spc="26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Editor</a:t>
            </a:r>
            <a:r>
              <a:rPr sz="1400" spc="22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was</a:t>
            </a:r>
            <a:r>
              <a:rPr sz="1400" spc="2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used</a:t>
            </a:r>
            <a:r>
              <a:rPr sz="1400" spc="254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to</a:t>
            </a:r>
            <a:r>
              <a:rPr sz="1400" spc="229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split</a:t>
            </a:r>
            <a:r>
              <a:rPr sz="1400" spc="2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30" dirty="0">
                <a:solidFill>
                  <a:srgbClr val="1F1F6E"/>
                </a:solidFill>
                <a:latin typeface="Tahoma"/>
                <a:cs typeface="Tahoma"/>
              </a:rPr>
              <a:t>the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datetime</a:t>
            </a:r>
            <a:r>
              <a:rPr sz="1400" spc="35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column,</a:t>
            </a:r>
            <a:r>
              <a:rPr sz="1400" spc="39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retaining</a:t>
            </a:r>
            <a:r>
              <a:rPr sz="1400" spc="37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only</a:t>
            </a:r>
            <a:r>
              <a:rPr sz="1400" spc="32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39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date</a:t>
            </a:r>
            <a:r>
              <a:rPr sz="1400" spc="32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for</a:t>
            </a:r>
            <a:r>
              <a:rPr sz="1400" spc="35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consistency</a:t>
            </a:r>
            <a:r>
              <a:rPr sz="1400" spc="3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in</a:t>
            </a:r>
            <a:r>
              <a:rPr sz="1400" spc="34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time-</a:t>
            </a:r>
            <a:r>
              <a:rPr sz="1400" spc="40" dirty="0">
                <a:solidFill>
                  <a:srgbClr val="1F1F6E"/>
                </a:solidFill>
                <a:latin typeface="Tahoma"/>
                <a:cs typeface="Tahoma"/>
              </a:rPr>
              <a:t>based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analysis.</a:t>
            </a:r>
            <a:r>
              <a:rPr sz="1400" spc="1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80" dirty="0">
                <a:solidFill>
                  <a:srgbClr val="1F1F6E"/>
                </a:solidFill>
                <a:latin typeface="Tahoma"/>
                <a:cs typeface="Tahoma"/>
              </a:rPr>
              <a:t>Column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names</a:t>
            </a:r>
            <a:r>
              <a:rPr sz="1400" spc="8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were</a:t>
            </a:r>
            <a:r>
              <a:rPr sz="1400" spc="13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standardized</a:t>
            </a:r>
            <a:r>
              <a:rPr sz="1400" spc="1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to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maintain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uniformity</a:t>
            </a:r>
            <a:r>
              <a:rPr sz="1400" spc="8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across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44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dataset.</a:t>
            </a:r>
            <a:r>
              <a:rPr sz="1400" spc="44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Duplicate</a:t>
            </a:r>
            <a:r>
              <a:rPr sz="1400" spc="42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records</a:t>
            </a:r>
            <a:r>
              <a:rPr sz="1400" spc="40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were</a:t>
            </a:r>
            <a:r>
              <a:rPr sz="1400" spc="459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checked</a:t>
            </a:r>
            <a:r>
              <a:rPr sz="1400" spc="4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and</a:t>
            </a:r>
            <a:r>
              <a:rPr sz="1400" spc="42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removed</a:t>
            </a:r>
            <a:r>
              <a:rPr sz="1400" spc="43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to</a:t>
            </a:r>
            <a:r>
              <a:rPr sz="1400" spc="40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1F1F6E"/>
                </a:solidFill>
                <a:latin typeface="Tahoma"/>
                <a:cs typeface="Tahoma"/>
              </a:rPr>
              <a:t>prevent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skewed</a:t>
            </a:r>
            <a:r>
              <a:rPr sz="1400" spc="3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results.</a:t>
            </a:r>
            <a:r>
              <a:rPr sz="1400" spc="28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Blank</a:t>
            </a:r>
            <a:r>
              <a:rPr sz="1400" spc="25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spaces</a:t>
            </a:r>
            <a:r>
              <a:rPr sz="1400" spc="27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were</a:t>
            </a:r>
            <a:r>
              <a:rPr sz="1400" spc="3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identified</a:t>
            </a:r>
            <a:r>
              <a:rPr sz="1400" spc="27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and</a:t>
            </a:r>
            <a:r>
              <a:rPr sz="1400" spc="26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eliminated</a:t>
            </a:r>
            <a:r>
              <a:rPr sz="1400" spc="25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to</a:t>
            </a:r>
            <a:r>
              <a:rPr sz="1400" spc="24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0" dirty="0">
                <a:solidFill>
                  <a:srgbClr val="1F1F6E"/>
                </a:solidFill>
                <a:latin typeface="Tahoma"/>
                <a:cs typeface="Tahoma"/>
              </a:rPr>
              <a:t>improve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data</a:t>
            </a:r>
            <a:r>
              <a:rPr sz="1400" spc="3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quality.</a:t>
            </a:r>
            <a:r>
              <a:rPr sz="1400" spc="8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Additionally,</a:t>
            </a:r>
            <a:r>
              <a:rPr sz="1400" spc="9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entries</a:t>
            </a:r>
            <a:r>
              <a:rPr sz="1400" spc="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marked</a:t>
            </a:r>
            <a:r>
              <a:rPr sz="1400" spc="11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as</a:t>
            </a:r>
            <a:r>
              <a:rPr sz="1400" spc="1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5" dirty="0">
                <a:solidFill>
                  <a:srgbClr val="1F1F6E"/>
                </a:solidFill>
                <a:latin typeface="Tahoma"/>
                <a:cs typeface="Tahoma"/>
              </a:rPr>
              <a:t>"unknown"</a:t>
            </a:r>
            <a:r>
              <a:rPr sz="1400" spc="9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in</a:t>
            </a:r>
            <a:r>
              <a:rPr sz="1400" spc="50" dirty="0">
                <a:solidFill>
                  <a:srgbClr val="1F1F6E"/>
                </a:solidFill>
                <a:latin typeface="Tahoma"/>
                <a:cs typeface="Tahoma"/>
              </a:rPr>
              <a:t> the</a:t>
            </a:r>
            <a:r>
              <a:rPr sz="1400" spc="9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city</a:t>
            </a:r>
            <a:r>
              <a:rPr sz="1400" spc="9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5" dirty="0">
                <a:solidFill>
                  <a:srgbClr val="1F1F6E"/>
                </a:solidFill>
                <a:latin typeface="Tahoma"/>
                <a:cs typeface="Tahoma"/>
              </a:rPr>
              <a:t>column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were</a:t>
            </a:r>
            <a:r>
              <a:rPr sz="1400" spc="22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removed</a:t>
            </a:r>
            <a:r>
              <a:rPr sz="1400" spc="19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5" dirty="0">
                <a:solidFill>
                  <a:srgbClr val="1F1F6E"/>
                </a:solidFill>
                <a:latin typeface="Tahoma"/>
                <a:cs typeface="Tahoma"/>
              </a:rPr>
              <a:t>to</a:t>
            </a:r>
            <a:r>
              <a:rPr sz="1400" spc="16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60" dirty="0">
                <a:solidFill>
                  <a:srgbClr val="1F1F6E"/>
                </a:solidFill>
                <a:latin typeface="Tahoma"/>
                <a:cs typeface="Tahoma"/>
              </a:rPr>
              <a:t>ensure</a:t>
            </a:r>
            <a:r>
              <a:rPr sz="1400" spc="16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the</a:t>
            </a:r>
            <a:r>
              <a:rPr sz="1400" spc="20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dataset</a:t>
            </a:r>
            <a:r>
              <a:rPr sz="1400" spc="229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55" dirty="0">
                <a:solidFill>
                  <a:srgbClr val="1F1F6E"/>
                </a:solidFill>
                <a:latin typeface="Tahoma"/>
                <a:cs typeface="Tahoma"/>
              </a:rPr>
              <a:t>only</a:t>
            </a:r>
            <a:r>
              <a:rPr sz="1400" spc="14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reflected</a:t>
            </a:r>
            <a:r>
              <a:rPr sz="1400" spc="229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1F1F6E"/>
                </a:solidFill>
                <a:latin typeface="Tahoma"/>
                <a:cs typeface="Tahoma"/>
              </a:rPr>
              <a:t>valid</a:t>
            </a:r>
            <a:r>
              <a:rPr sz="1400" spc="195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70" dirty="0">
                <a:solidFill>
                  <a:srgbClr val="1F1F6E"/>
                </a:solidFill>
                <a:latin typeface="Tahoma"/>
                <a:cs typeface="Tahoma"/>
              </a:rPr>
              <a:t>and</a:t>
            </a:r>
            <a:r>
              <a:rPr sz="1400" spc="180" dirty="0">
                <a:solidFill>
                  <a:srgbClr val="1F1F6E"/>
                </a:solidFill>
                <a:latin typeface="Tahoma"/>
                <a:cs typeface="Tahoma"/>
              </a:rPr>
              <a:t> </a:t>
            </a:r>
            <a:r>
              <a:rPr sz="1400" spc="40" dirty="0">
                <a:solidFill>
                  <a:srgbClr val="1F1F6E"/>
                </a:solidFill>
                <a:latin typeface="Tahoma"/>
                <a:cs typeface="Tahoma"/>
              </a:rPr>
              <a:t>meaningful information.</a:t>
            </a:r>
            <a:endParaRPr sz="14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817490" y="2176081"/>
            <a:ext cx="2949575" cy="1119505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2700" marR="5080" indent="932180">
              <a:lnSpc>
                <a:spcPts val="4280"/>
              </a:lnSpc>
              <a:spcBef>
                <a:spcPts val="250"/>
              </a:spcBef>
            </a:pPr>
            <a:r>
              <a:rPr sz="3600" b="1" spc="155" dirty="0">
                <a:solidFill>
                  <a:srgbClr val="1F1F6E"/>
                </a:solidFill>
                <a:latin typeface="Trebuchet MS"/>
                <a:cs typeface="Trebuchet MS"/>
              </a:rPr>
              <a:t>Data </a:t>
            </a:r>
            <a:r>
              <a:rPr sz="3600" b="1" spc="125" dirty="0">
                <a:solidFill>
                  <a:srgbClr val="1F1F6E"/>
                </a:solidFill>
                <a:latin typeface="Trebuchet MS"/>
                <a:cs typeface="Trebuchet MS"/>
              </a:rPr>
              <a:t>Visualisation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0480">
              <a:lnSpc>
                <a:spcPct val="100000"/>
              </a:lnSpc>
              <a:spcBef>
                <a:spcPts val="110"/>
              </a:spcBef>
            </a:pPr>
            <a:r>
              <a:rPr sz="5400" spc="100" dirty="0">
                <a:solidFill>
                  <a:srgbClr val="7477FA"/>
                </a:solidFill>
              </a:rPr>
              <a:t>03</a:t>
            </a:r>
            <a:endParaRPr sz="5400"/>
          </a:p>
        </p:txBody>
      </p:sp>
      <p:grpSp>
        <p:nvGrpSpPr>
          <p:cNvPr id="4" name="object 4"/>
          <p:cNvGrpSpPr/>
          <p:nvPr/>
        </p:nvGrpSpPr>
        <p:grpSpPr>
          <a:xfrm>
            <a:off x="1066800" y="1047750"/>
            <a:ext cx="6838950" cy="3048000"/>
            <a:chOff x="1066800" y="1047750"/>
            <a:chExt cx="6838950" cy="304800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6800" y="1047750"/>
              <a:ext cx="2905125" cy="30480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0" y="1819275"/>
              <a:ext cx="3238500" cy="10477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71553" y="963298"/>
            <a:ext cx="6724648" cy="52450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863600">
              <a:lnSpc>
                <a:spcPct val="100000"/>
              </a:lnSpc>
              <a:spcBef>
                <a:spcPts val="130"/>
              </a:spcBef>
            </a:pPr>
            <a:r>
              <a:rPr lang="en-US" spc="130" dirty="0"/>
              <a:t>Visual</a:t>
            </a:r>
            <a:r>
              <a:rPr lang="en-US" spc="-65" dirty="0"/>
              <a:t> </a:t>
            </a:r>
            <a:r>
              <a:rPr lang="en-US" spc="-330" dirty="0"/>
              <a:t>1:</a:t>
            </a:r>
            <a:r>
              <a:rPr lang="en-US" spc="-55" dirty="0"/>
              <a:t> </a:t>
            </a:r>
            <a:r>
              <a:rPr lang="en-US" spc="95" dirty="0"/>
              <a:t>Clothing, Home(Female)</a:t>
            </a:r>
            <a:endParaRPr spc="9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0D1515-A182-4976-B14F-304678597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2381322"/>
            <a:ext cx="3429001" cy="19321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265857-A758-4482-969E-86E65AAD5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183" y="2374178"/>
            <a:ext cx="3454259" cy="193932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26</TotalTime>
  <Words>445</Words>
  <Application>Microsoft Office PowerPoint</Application>
  <PresentationFormat>On-screen Show (16:9)</PresentationFormat>
  <Paragraphs>29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Garamond</vt:lpstr>
      <vt:lpstr>Tahoma</vt:lpstr>
      <vt:lpstr>Trebuchet MS</vt:lpstr>
      <vt:lpstr>Organic</vt:lpstr>
      <vt:lpstr>Website Traffic Analysis</vt:lpstr>
      <vt:lpstr>PowerPoint Presentation</vt:lpstr>
      <vt:lpstr>Introduction</vt:lpstr>
      <vt:lpstr>Problem Statement</vt:lpstr>
      <vt:lpstr>Dashboard Overview</vt:lpstr>
      <vt:lpstr>PowerPoint Presentation</vt:lpstr>
      <vt:lpstr>Data Cleaning Techniques Used</vt:lpstr>
      <vt:lpstr>03</vt:lpstr>
      <vt:lpstr>Visual 1: Clothing, Home(Female)</vt:lpstr>
      <vt:lpstr>Visual 2: Books, Electronics(Male)</vt:lpstr>
      <vt:lpstr>Visual 3: Payment Methods</vt:lpstr>
      <vt:lpstr>04</vt:lpstr>
      <vt:lpstr>Key Insights Gained</vt:lpstr>
      <vt:lpstr>Recommendations for Decision Makers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Traffic Analysis</dc:title>
  <cp:lastModifiedBy>Dev Solanki</cp:lastModifiedBy>
  <cp:revision>13</cp:revision>
  <dcterms:created xsi:type="dcterms:W3CDTF">2025-09-09T14:41:01Z</dcterms:created>
  <dcterms:modified xsi:type="dcterms:W3CDTF">2025-09-22T02:50:28Z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2025-09-09T00:00:00Z</vt:filetime>
  </property>
  <property fmtid="{D5CDD505-2E9C-101B-9397-08002B2CF9AE}" pid="3" name="LastSaved">
    <vt:filetime>2025-09-09T00:00:00Z</vt:filetime>
  </property>
</Properties>
</file>